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</p:sldIdLst>
  <p:sldSz cy="5143500" cx="9144000"/>
  <p:notesSz cx="6858000" cy="9144000"/>
  <p:embeddedFontLst>
    <p:embeddedFont>
      <p:font typeface="Montserrat"/>
      <p:regular r:id="rId53"/>
      <p:bold r:id="rId54"/>
      <p:italic r:id="rId55"/>
      <p:boldItalic r:id="rId56"/>
    </p:embeddedFont>
    <p:embeddedFont>
      <p:font typeface="Montserrat Medium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MontserratMedium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Montserrat-regular.fntdata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Montserrat-italic.fntdata"/><Relationship Id="rId10" Type="http://schemas.openxmlformats.org/officeDocument/2006/relationships/slide" Target="slides/slide5.xml"/><Relationship Id="rId54" Type="http://schemas.openxmlformats.org/officeDocument/2006/relationships/font" Target="fonts/Montserrat-bold.fntdata"/><Relationship Id="rId13" Type="http://schemas.openxmlformats.org/officeDocument/2006/relationships/slide" Target="slides/slide8.xml"/><Relationship Id="rId57" Type="http://schemas.openxmlformats.org/officeDocument/2006/relationships/font" Target="fonts/MontserratMedium-regular.fntdata"/><Relationship Id="rId12" Type="http://schemas.openxmlformats.org/officeDocument/2006/relationships/slide" Target="slides/slide7.xml"/><Relationship Id="rId56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59" Type="http://schemas.openxmlformats.org/officeDocument/2006/relationships/font" Target="fonts/MontserratMedium-italic.fntdata"/><Relationship Id="rId14" Type="http://schemas.openxmlformats.org/officeDocument/2006/relationships/slide" Target="slides/slide9.xml"/><Relationship Id="rId58" Type="http://schemas.openxmlformats.org/officeDocument/2006/relationships/font" Target="fonts/MontserratMedium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1636d13a71_1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1636d13a71_1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8c2b53e07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8c2b53e07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870ac60ca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870ac60ca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870ac60ca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870ac60ca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1636d13a71_1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1636d13a71_1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870ac60ca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870ac60ca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8c2b53e07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8c2b53e07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1636d13a71_1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1636d13a71_1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1636d13a71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1636d13a71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1636d13a71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1636d13a71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8c2b53e0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8c2b53e0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1636d13a71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1636d13a71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870ac60ca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870ac60ca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1636d13a71_1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1636d13a71_1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1636d13a71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1636d13a71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1636d13a71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1636d13a71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870ac60ca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870ac60ca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870ac60ca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870ac60ca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870ac60ca9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870ac60ca9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870ac60ca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870ac60ca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8c2b53e07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8c2b53e07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636d13a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636d13a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1636d13a71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1636d13a71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1636d13a71_1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1636d13a71_1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870ac60ca9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870ac60ca9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9d7489dfd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9d7489dfd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1636d13a71_1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1636d13a71_1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9d7489dfd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9d7489dfd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9d7489dfd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9d7489dfd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9d7489dfd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9d7489dfd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1636d13a71_1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1636d13a71_1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1636d13a71_1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1636d13a71_1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616a3ca8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616a3ca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870ac60ca9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870ac60ca9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8c2b53e07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8c2b53e07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8c2b53e07e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8c2b53e07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8c2b53e07e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8c2b53e07e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8c2b53e07e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8c2b53e07e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8c2b53e07e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8c2b53e07e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1636d13a71_1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1636d13a71_1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e616a3ca8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e616a3ca8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870ac60c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870ac60c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1636d13a7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1636d13a7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1636d13a71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1636d13a71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636d13a7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1636d13a7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636d13a71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636d13a71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5200"/>
              <a:buFont typeface="Montserrat Medium"/>
              <a:buNone/>
              <a:defRPr sz="5200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600"/>
              <a:buFont typeface="Montserrat Medium"/>
              <a:buNone/>
              <a:defRPr sz="3600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800"/>
              <a:buFont typeface="Montserrat Medium"/>
              <a:buNone/>
              <a:defRPr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youtube.com/watch?v=Fo5CR7utRik" TargetMode="External"/><Relationship Id="rId4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youtube.com/watch?v=Fo5CR7utRik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4.png"/><Relationship Id="rId4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9.png"/><Relationship Id="rId4" Type="http://schemas.openxmlformats.org/officeDocument/2006/relationships/image" Target="../media/image1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3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Cours 18 : Apprentissage parallèle et distribué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380"/>
              <a:t>Gauthier Gidel</a:t>
            </a:r>
            <a:endParaRPr sz="238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380"/>
              <a:t>Automne 2024</a:t>
            </a:r>
            <a:endParaRPr sz="238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79125"/>
            <a:ext cx="2962605" cy="12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9143" y="3779125"/>
            <a:ext cx="2416328" cy="12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9600" y="4252000"/>
            <a:ext cx="2232704" cy="43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Plan 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	</a:t>
            </a:r>
            <a:endParaRPr sz="2520"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11700" y="11424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Matériel informatique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des expériences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pour la recherche d'hyperparamètres.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des données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Pour l'accélération de l'entraînement.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du modéle.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Pour utiliser de plus gros modèles. </a:t>
            </a:r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1250" y="208625"/>
            <a:ext cx="2467551" cy="138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7750" y="1749963"/>
            <a:ext cx="2467550" cy="1306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7750" y="3213025"/>
            <a:ext cx="3051075" cy="171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225" y="1142425"/>
            <a:ext cx="3724339" cy="280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Opportunités de parallélisme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	</a:t>
            </a:r>
            <a:endParaRPr sz="2520"/>
          </a:p>
        </p:txBody>
      </p:sp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311700" y="1142425"/>
            <a:ext cx="48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des données 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Nous pouvons répartir les données sur plusieurs processeurs ou ordinateurs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du modèle 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Nous pouvons répartir le calcul du gradient sur de nombreux appareils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</a:t>
            </a:r>
            <a:r>
              <a:rPr lang="en"/>
              <a:t>arallélisme de la recherche d'hyperparamètres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entraîner différents modèles avec différent HPs</a:t>
            </a:r>
            <a:endParaRPr/>
          </a:p>
        </p:txBody>
      </p:sp>
      <p:sp>
        <p:nvSpPr>
          <p:cNvPr id="169" name="Google Shape;169;p24"/>
          <p:cNvSpPr/>
          <p:nvPr/>
        </p:nvSpPr>
        <p:spPr>
          <a:xfrm>
            <a:off x="6414525" y="1076150"/>
            <a:ext cx="779700" cy="9984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4"/>
          <p:cNvSpPr/>
          <p:nvPr/>
        </p:nvSpPr>
        <p:spPr>
          <a:xfrm>
            <a:off x="7812700" y="2423450"/>
            <a:ext cx="737100" cy="3390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/>
          <p:cNvSpPr/>
          <p:nvPr/>
        </p:nvSpPr>
        <p:spPr>
          <a:xfrm>
            <a:off x="5160600" y="3016625"/>
            <a:ext cx="3931500" cy="9333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Qu'est-ce qu'une tâche (job)</a:t>
            </a:r>
            <a:endParaRPr sz="2520"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311700" y="1142425"/>
            <a:ext cx="815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/>
              <a:t>Definition:</a:t>
            </a:r>
            <a:endParaRPr u="sng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Une tâche est une unité de travail autonome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L'exécution de la tâche peut être effectuée indépendamment des autres tâches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Exemples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Enregistrement des données sur l'ordinateur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Multiplier deux matrices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Entraînement d'un modèle sur un ensemble d'hyperparamètres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Une tâche peut être très générale. L'astuce consiste à comprendre comment diviser le travail en tâches.</a:t>
            </a:r>
            <a:endParaRPr/>
          </a:p>
        </p:txBody>
      </p:sp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7799" y="162950"/>
            <a:ext cx="2571423" cy="171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2000" y="1230525"/>
            <a:ext cx="3678600" cy="275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Exécution simultanée / en parallèle </a:t>
            </a:r>
            <a:r>
              <a:rPr lang="en" sz="2520"/>
              <a:t>	</a:t>
            </a:r>
            <a:endParaRPr sz="2520"/>
          </a:p>
        </p:txBody>
      </p:sp>
      <p:sp>
        <p:nvSpPr>
          <p:cNvPr id="185" name="Google Shape;185;p26"/>
          <p:cNvSpPr txBox="1"/>
          <p:nvPr>
            <p:ph idx="1" type="body"/>
          </p:nvPr>
        </p:nvSpPr>
        <p:spPr>
          <a:xfrm>
            <a:off x="311700" y="1142425"/>
            <a:ext cx="5299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L'</a:t>
            </a:r>
            <a:r>
              <a:rPr lang="en"/>
              <a:t>exécution en parallèle doit être correcte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Correct : L'exécution parallèle aura le (approximativement) le même résultat que le code en série.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Mais une exécution plus rapide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de légères variations peuvent arriver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Peut être fait via multitraitement/ou filetage (multi-processing/threading)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Pour ce cours: on se focalise sur des </a:t>
            </a:r>
            <a:r>
              <a:rPr lang="en"/>
              <a:t>exécutions</a:t>
            </a:r>
            <a:r>
              <a:rPr lang="en"/>
              <a:t> avec attente en cas de conflit.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225" y="1142425"/>
            <a:ext cx="3724339" cy="280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Opportunités de parallélisme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	</a:t>
            </a:r>
            <a:endParaRPr sz="2520"/>
          </a:p>
        </p:txBody>
      </p:sp>
      <p:sp>
        <p:nvSpPr>
          <p:cNvPr id="192" name="Google Shape;192;p27"/>
          <p:cNvSpPr txBox="1"/>
          <p:nvPr>
            <p:ph idx="1" type="body"/>
          </p:nvPr>
        </p:nvSpPr>
        <p:spPr>
          <a:xfrm>
            <a:off x="311700" y="1142425"/>
            <a:ext cx="48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des données 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Nous pouvons répartir les données sur plusieurs processeurs ou ordinateurs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du modèle 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Nous pouvons répartir le calcul du gradient sur de nombreux appareils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 de la recherche d'hyperparamètres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entraîner différents modèles avec différent HPs</a:t>
            </a:r>
            <a:endParaRPr/>
          </a:p>
        </p:txBody>
      </p:sp>
      <p:sp>
        <p:nvSpPr>
          <p:cNvPr id="193" name="Google Shape;193;p27"/>
          <p:cNvSpPr/>
          <p:nvPr/>
        </p:nvSpPr>
        <p:spPr>
          <a:xfrm>
            <a:off x="6414525" y="1076150"/>
            <a:ext cx="779700" cy="9984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7"/>
          <p:cNvSpPr/>
          <p:nvPr/>
        </p:nvSpPr>
        <p:spPr>
          <a:xfrm>
            <a:off x="7812700" y="2423450"/>
            <a:ext cx="737100" cy="3390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7"/>
          <p:cNvSpPr/>
          <p:nvPr/>
        </p:nvSpPr>
        <p:spPr>
          <a:xfrm>
            <a:off x="5160600" y="3016625"/>
            <a:ext cx="3931500" cy="9333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Différence : multi-traitement et multi-threading</a:t>
            </a:r>
            <a:endParaRPr sz="2520"/>
          </a:p>
        </p:txBody>
      </p:sp>
      <p:sp>
        <p:nvSpPr>
          <p:cNvPr id="201" name="Google Shape;201;p28"/>
          <p:cNvSpPr txBox="1"/>
          <p:nvPr>
            <p:ph idx="1" type="body"/>
          </p:nvPr>
        </p:nvSpPr>
        <p:spPr>
          <a:xfrm>
            <a:off x="0" y="1142425"/>
            <a:ext cx="5285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Un processus:</a:t>
            </a:r>
            <a:endParaRPr sz="1700"/>
          </a:p>
          <a:p>
            <a:pPr indent="-3111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 sz="1300"/>
              <a:t>Un programme</a:t>
            </a:r>
            <a:endParaRPr sz="1300"/>
          </a:p>
          <a:p>
            <a:pPr indent="-3111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 sz="1300"/>
              <a:t>Peut être exécuté indépendamment d'autres processus.</a:t>
            </a:r>
            <a:endParaRPr sz="1300"/>
          </a:p>
          <a:p>
            <a:pPr indent="-3111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 sz="1300"/>
              <a:t>Chaque fois que vous exécutez votre code python, il est exécuté dans un nouveau processus.</a:t>
            </a:r>
            <a:endParaRPr sz="1300"/>
          </a:p>
          <a:p>
            <a:pPr indent="-3365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Un fil :</a:t>
            </a:r>
            <a:endParaRPr sz="1700"/>
          </a:p>
          <a:p>
            <a:pPr indent="-3111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 sz="1300"/>
              <a:t>Un processus peut avoir plusieurs threads (fils)</a:t>
            </a:r>
            <a:endParaRPr sz="1300"/>
          </a:p>
          <a:p>
            <a:pPr indent="-3111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 sz="1300"/>
              <a:t>Utilisez plusieurs cœurs d'ordinateur pour augmenter la vitesse</a:t>
            </a:r>
            <a:endParaRPr sz="1300"/>
          </a:p>
          <a:p>
            <a:pPr indent="-3111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 sz="1300"/>
              <a:t>La mémoire est partagée entre les threads</a:t>
            </a:r>
            <a:endParaRPr sz="1300"/>
          </a:p>
          <a:p>
            <a:pPr indent="-3111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 sz="1300"/>
              <a:t>Plus complexe à programmer</a:t>
            </a:r>
            <a:endParaRPr sz="1300"/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Regle du pouce:</a:t>
            </a:r>
            <a:endParaRPr sz="1500"/>
          </a:p>
          <a:p>
            <a:pPr indent="-3111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 sz="1300"/>
              <a:t>Un 'coeur' par processus</a:t>
            </a:r>
            <a:endParaRPr sz="1300"/>
          </a:p>
        </p:txBody>
      </p:sp>
      <p:pic>
        <p:nvPicPr>
          <p:cNvPr id="202" name="Google Shape;20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0100" y="1281875"/>
            <a:ext cx="3714750" cy="23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Exemple : Overcooked 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pic>
        <p:nvPicPr>
          <p:cNvPr id="208" name="Google Shape;208;p2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27823" t="0"/>
          <a:stretch/>
        </p:blipFill>
        <p:spPr>
          <a:xfrm>
            <a:off x="3284025" y="1017725"/>
            <a:ext cx="4906499" cy="38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9"/>
          <p:cNvSpPr txBox="1"/>
          <p:nvPr/>
        </p:nvSpPr>
        <p:spPr>
          <a:xfrm>
            <a:off x="583500" y="1358175"/>
            <a:ext cx="2430600" cy="3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Quelles sont les:</a:t>
            </a:r>
            <a:br>
              <a:rPr lang="en" sz="1800">
                <a:solidFill>
                  <a:schemeClr val="dk2"/>
                </a:solidFill>
              </a:rPr>
            </a:b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tâches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threads (fils)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Processus?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Quel est le bottleneck?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Exemple : Overcooked 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pic>
        <p:nvPicPr>
          <p:cNvPr id="215" name="Google Shape;215;p3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27823" t="0"/>
          <a:stretch/>
        </p:blipFill>
        <p:spPr>
          <a:xfrm>
            <a:off x="3284025" y="1017725"/>
            <a:ext cx="4906499" cy="38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0"/>
          <p:cNvSpPr txBox="1"/>
          <p:nvPr/>
        </p:nvSpPr>
        <p:spPr>
          <a:xfrm>
            <a:off x="583500" y="1358175"/>
            <a:ext cx="2430600" cy="3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Quelles sont les:</a:t>
            </a:r>
            <a:br>
              <a:rPr lang="en" sz="1800">
                <a:solidFill>
                  <a:schemeClr val="dk2"/>
                </a:solidFill>
              </a:rPr>
            </a:b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tâches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threads (fils)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Processus?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Quel est le bottleneck?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7" name="Google Shape;217;p30"/>
          <p:cNvSpPr/>
          <p:nvPr/>
        </p:nvSpPr>
        <p:spPr>
          <a:xfrm>
            <a:off x="3211500" y="923625"/>
            <a:ext cx="1669200" cy="974400"/>
          </a:xfrm>
          <a:prstGeom prst="rect">
            <a:avLst/>
          </a:prstGeom>
          <a:solidFill>
            <a:srgbClr val="EA9999">
              <a:alpha val="5253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0"/>
          <p:cNvSpPr txBox="1"/>
          <p:nvPr/>
        </p:nvSpPr>
        <p:spPr>
          <a:xfrm>
            <a:off x="3563900" y="1457625"/>
            <a:ext cx="876300" cy="44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tâches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9" name="Google Shape;219;p30"/>
          <p:cNvSpPr/>
          <p:nvPr/>
        </p:nvSpPr>
        <p:spPr>
          <a:xfrm>
            <a:off x="6050175" y="3190275"/>
            <a:ext cx="542100" cy="728400"/>
          </a:xfrm>
          <a:prstGeom prst="rect">
            <a:avLst/>
          </a:prstGeom>
          <a:solidFill>
            <a:srgbClr val="4285F4">
              <a:alpha val="4177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5620325" y="3787750"/>
            <a:ext cx="1249200" cy="4404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processus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21" name="Google Shape;221;p30"/>
          <p:cNvSpPr/>
          <p:nvPr/>
        </p:nvSpPr>
        <p:spPr>
          <a:xfrm>
            <a:off x="5982400" y="2177675"/>
            <a:ext cx="787500" cy="678000"/>
          </a:xfrm>
          <a:prstGeom prst="rect">
            <a:avLst/>
          </a:prstGeom>
          <a:solidFill>
            <a:srgbClr val="4285F4">
              <a:alpha val="4177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0"/>
          <p:cNvSpPr/>
          <p:nvPr/>
        </p:nvSpPr>
        <p:spPr>
          <a:xfrm>
            <a:off x="6651550" y="3236925"/>
            <a:ext cx="712200" cy="635100"/>
          </a:xfrm>
          <a:prstGeom prst="rect">
            <a:avLst/>
          </a:prstGeom>
          <a:solidFill>
            <a:srgbClr val="4285F4">
              <a:alpha val="4177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0"/>
          <p:cNvSpPr txBox="1"/>
          <p:nvPr/>
        </p:nvSpPr>
        <p:spPr>
          <a:xfrm>
            <a:off x="5304500" y="525375"/>
            <a:ext cx="3855600" cy="15336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Treads: différentes actions: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- couper les légumes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- Les amener.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- Les cuires.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- Se déplacer....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Exemple : Carte Graphique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229" name="Google Shape;229;p31"/>
          <p:cNvSpPr txBox="1"/>
          <p:nvPr/>
        </p:nvSpPr>
        <p:spPr>
          <a:xfrm>
            <a:off x="525375" y="1358175"/>
            <a:ext cx="2898000" cy="3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Quelles sont les:</a:t>
            </a:r>
            <a:br>
              <a:rPr lang="en" sz="1800">
                <a:solidFill>
                  <a:schemeClr val="dk2"/>
                </a:solidFill>
              </a:rPr>
            </a:b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tâches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threads (fils)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Processus?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Quel est le bottleneck (goulot d'étranglement)?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30" name="Google Shape;2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7258" y="1254099"/>
            <a:ext cx="5193999" cy="3238784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1"/>
          <p:cNvSpPr/>
          <p:nvPr/>
        </p:nvSpPr>
        <p:spPr>
          <a:xfrm>
            <a:off x="3997424" y="2174417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1"/>
          <p:cNvSpPr/>
          <p:nvPr/>
        </p:nvSpPr>
        <p:spPr>
          <a:xfrm>
            <a:off x="5821385" y="2174417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1"/>
          <p:cNvSpPr/>
          <p:nvPr/>
        </p:nvSpPr>
        <p:spPr>
          <a:xfrm>
            <a:off x="7645347" y="2174417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1"/>
          <p:cNvSpPr/>
          <p:nvPr/>
        </p:nvSpPr>
        <p:spPr>
          <a:xfrm>
            <a:off x="4226074" y="1826867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1"/>
          <p:cNvSpPr/>
          <p:nvPr/>
        </p:nvSpPr>
        <p:spPr>
          <a:xfrm>
            <a:off x="6090150" y="2082924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1"/>
          <p:cNvSpPr/>
          <p:nvPr/>
        </p:nvSpPr>
        <p:spPr>
          <a:xfrm>
            <a:off x="7645336" y="1868992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1"/>
          <p:cNvSpPr/>
          <p:nvPr/>
        </p:nvSpPr>
        <p:spPr>
          <a:xfrm>
            <a:off x="4041875" y="1959175"/>
            <a:ext cx="4067400" cy="3390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1"/>
          <p:cNvSpPr/>
          <p:nvPr/>
        </p:nvSpPr>
        <p:spPr>
          <a:xfrm>
            <a:off x="4226075" y="252065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1"/>
          <p:cNvSpPr/>
          <p:nvPr/>
        </p:nvSpPr>
        <p:spPr>
          <a:xfrm>
            <a:off x="5978675" y="252065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1"/>
          <p:cNvSpPr/>
          <p:nvPr/>
        </p:nvSpPr>
        <p:spPr>
          <a:xfrm>
            <a:off x="7759350" y="256290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Exemple : Carte Graphique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246" name="Google Shape;246;p32"/>
          <p:cNvSpPr txBox="1"/>
          <p:nvPr/>
        </p:nvSpPr>
        <p:spPr>
          <a:xfrm>
            <a:off x="525375" y="1358175"/>
            <a:ext cx="2898000" cy="3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Quelles sont les:</a:t>
            </a:r>
            <a:br>
              <a:rPr lang="en" sz="1600">
                <a:solidFill>
                  <a:schemeClr val="dk2"/>
                </a:solidFill>
              </a:rPr>
            </a:b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</a:rPr>
              <a:t>- tâches</a:t>
            </a:r>
            <a:endParaRPr b="1"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</a:rPr>
              <a:t>- threads (fils)</a:t>
            </a:r>
            <a:endParaRPr b="1"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</a:rPr>
              <a:t>- Processus?</a:t>
            </a:r>
            <a:endParaRPr b="1"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Quel est le bottleneck (goulot d'étranglement)?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Le bottleneck est le gradient le plus lent à calculer: </a:t>
            </a:r>
            <a:br>
              <a:rPr lang="en" sz="1600">
                <a:solidFill>
                  <a:schemeClr val="dk2"/>
                </a:solidFill>
              </a:rPr>
            </a:br>
            <a:br>
              <a:rPr lang="en" sz="1600">
                <a:solidFill>
                  <a:schemeClr val="dk2"/>
                </a:solidFill>
              </a:rPr>
            </a:br>
            <a:br>
              <a:rPr lang="en" sz="1600">
                <a:solidFill>
                  <a:schemeClr val="dk2"/>
                </a:solidFill>
              </a:rPr>
            </a:br>
            <a:r>
              <a:rPr lang="en" sz="1300">
                <a:solidFill>
                  <a:schemeClr val="dk2"/>
                </a:solidFill>
              </a:rPr>
              <a:t>(ne devrait pas </a:t>
            </a:r>
            <a:r>
              <a:rPr lang="en" sz="1300">
                <a:solidFill>
                  <a:schemeClr val="dk2"/>
                </a:solidFill>
              </a:rPr>
              <a:t>être significativement plus lent)</a:t>
            </a:r>
            <a:r>
              <a:rPr lang="en" sz="1600">
                <a:solidFill>
                  <a:schemeClr val="dk2"/>
                </a:solidFill>
              </a:rPr>
              <a:t> 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247" name="Google Shape;24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7258" y="1254099"/>
            <a:ext cx="5193999" cy="323878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2"/>
          <p:cNvSpPr/>
          <p:nvPr/>
        </p:nvSpPr>
        <p:spPr>
          <a:xfrm>
            <a:off x="3997424" y="2174417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2"/>
          <p:cNvSpPr/>
          <p:nvPr/>
        </p:nvSpPr>
        <p:spPr>
          <a:xfrm>
            <a:off x="5821385" y="2174417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2"/>
          <p:cNvSpPr/>
          <p:nvPr/>
        </p:nvSpPr>
        <p:spPr>
          <a:xfrm>
            <a:off x="7645347" y="2174417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2"/>
          <p:cNvSpPr/>
          <p:nvPr/>
        </p:nvSpPr>
        <p:spPr>
          <a:xfrm>
            <a:off x="4226074" y="1826867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2"/>
          <p:cNvSpPr/>
          <p:nvPr/>
        </p:nvSpPr>
        <p:spPr>
          <a:xfrm>
            <a:off x="6090150" y="2082924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2"/>
          <p:cNvSpPr/>
          <p:nvPr/>
        </p:nvSpPr>
        <p:spPr>
          <a:xfrm>
            <a:off x="7645336" y="1868992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2"/>
          <p:cNvSpPr/>
          <p:nvPr/>
        </p:nvSpPr>
        <p:spPr>
          <a:xfrm>
            <a:off x="4041875" y="1959175"/>
            <a:ext cx="4067400" cy="3390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2"/>
          <p:cNvSpPr/>
          <p:nvPr/>
        </p:nvSpPr>
        <p:spPr>
          <a:xfrm>
            <a:off x="4226075" y="252065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2"/>
          <p:cNvSpPr/>
          <p:nvPr/>
        </p:nvSpPr>
        <p:spPr>
          <a:xfrm>
            <a:off x="5978675" y="252065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2"/>
          <p:cNvSpPr/>
          <p:nvPr/>
        </p:nvSpPr>
        <p:spPr>
          <a:xfrm>
            <a:off x="7759350" y="256290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32"/>
          <p:cNvPicPr preferRelativeResize="0"/>
          <p:nvPr/>
        </p:nvPicPr>
        <p:blipFill rotWithShape="1">
          <a:blip r:embed="rId4">
            <a:alphaModFix/>
          </a:blip>
          <a:srcRect b="72682" l="52832" r="0" t="0"/>
          <a:stretch/>
        </p:blipFill>
        <p:spPr>
          <a:xfrm>
            <a:off x="1318450" y="4064225"/>
            <a:ext cx="1311853" cy="57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10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Motivation 1: Comment entraîner rapidement </a:t>
            </a:r>
            <a:br>
              <a:rPr lang="en" sz="2520"/>
            </a:br>
            <a:r>
              <a:rPr lang="en" sz="2520"/>
              <a:t>(</a:t>
            </a:r>
            <a:r>
              <a:rPr lang="en" sz="2520"/>
              <a:t>parallélisme</a:t>
            </a:r>
            <a:r>
              <a:rPr lang="en" sz="2520"/>
              <a:t> des données)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9912" y="1634250"/>
            <a:ext cx="6977812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Résumé: plusieurs échelles</a:t>
            </a:r>
            <a:endParaRPr/>
          </a:p>
        </p:txBody>
      </p:sp>
      <p:sp>
        <p:nvSpPr>
          <p:cNvPr id="264" name="Google Shape;264;p33"/>
          <p:cNvSpPr txBox="1"/>
          <p:nvPr>
            <p:ph idx="1" type="body"/>
          </p:nvPr>
        </p:nvSpPr>
        <p:spPr>
          <a:xfrm>
            <a:off x="311700" y="1152475"/>
            <a:ext cx="8832300" cy="3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GPU (carte graphique) </a:t>
            </a:r>
            <a:r>
              <a:rPr b="1" lang="en"/>
              <a:t>va beaucoup plus vite </a:t>
            </a:r>
            <a:r>
              <a:rPr lang="en"/>
              <a:t>que le CPU (processeur) pour calculer le gradient sur un mini-lot (minibatch) de donnée gr</a:t>
            </a:r>
            <a:r>
              <a:rPr lang="en"/>
              <a:t>âce à la parallélisation: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Du calcul du gradient de chaque exemple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Des multiplications matricielles </a:t>
            </a:r>
            <a:r>
              <a:rPr lang="en"/>
              <a:t>nécessaires</a:t>
            </a:r>
            <a:r>
              <a:rPr lang="en"/>
              <a:t> à la "forward" et "backward" pass.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Néanmoins</a:t>
            </a:r>
            <a:r>
              <a:rPr lang="en"/>
              <a:t> cela vient avec des limitations en terme de mémoire (maximum 80GB en 2024):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Mémoire nécessaire = nombre d'exemples * taille du réseau.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On peut utiliser </a:t>
            </a:r>
            <a:r>
              <a:rPr b="1" lang="en"/>
              <a:t>plusieurs GPUs</a:t>
            </a:r>
            <a:r>
              <a:rPr lang="en"/>
              <a:t> pour </a:t>
            </a:r>
            <a:r>
              <a:rPr lang="en"/>
              <a:t>paralléliser</a:t>
            </a:r>
            <a:r>
              <a:rPr lang="en"/>
              <a:t> ces deux éléments!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Apprentissage et Exécution distribuée</a:t>
            </a:r>
            <a:endParaRPr sz="2520"/>
          </a:p>
        </p:txBody>
      </p:sp>
      <p:sp>
        <p:nvSpPr>
          <p:cNvPr id="270" name="Google Shape;270;p34"/>
          <p:cNvSpPr txBox="1"/>
          <p:nvPr>
            <p:ph idx="1" type="body"/>
          </p:nvPr>
        </p:nvSpPr>
        <p:spPr>
          <a:xfrm>
            <a:off x="311700" y="1142425"/>
            <a:ext cx="549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</a:t>
            </a:r>
            <a:r>
              <a:rPr lang="en"/>
              <a:t>Exemples courants en Sciences des données: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Votre </a:t>
            </a:r>
            <a:r>
              <a:rPr b="1" lang="en"/>
              <a:t>modèle</a:t>
            </a:r>
            <a:r>
              <a:rPr lang="en"/>
              <a:t> ou </a:t>
            </a:r>
            <a:r>
              <a:rPr b="1" lang="en"/>
              <a:t>ensemble de données</a:t>
            </a:r>
            <a:r>
              <a:rPr lang="en"/>
              <a:t> ML est trop volumineux pour tenir sur un seul GPU.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Vous souhaitez accélérer l'entraînement.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Comment entraîner sur plusieurs ordinateurs ?</a:t>
            </a:r>
            <a:endParaRPr/>
          </a:p>
        </p:txBody>
      </p:sp>
      <p:pic>
        <p:nvPicPr>
          <p:cNvPr id="271" name="Google Shape;27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7175" y="1560100"/>
            <a:ext cx="3165126" cy="177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225" y="1142425"/>
            <a:ext cx="3724339" cy="280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Opportunités de parallélisme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	</a:t>
            </a:r>
            <a:endParaRPr sz="2520"/>
          </a:p>
        </p:txBody>
      </p:sp>
      <p:sp>
        <p:nvSpPr>
          <p:cNvPr id="278" name="Google Shape;278;p35"/>
          <p:cNvSpPr txBox="1"/>
          <p:nvPr>
            <p:ph idx="1" type="body"/>
          </p:nvPr>
        </p:nvSpPr>
        <p:spPr>
          <a:xfrm>
            <a:off x="311700" y="1142425"/>
            <a:ext cx="48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Parallélisme des données :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b="1" lang="en"/>
              <a:t>Nous pouvons répartir les données sur plusieurs processeurs ou ordinateurs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Parallélisme du modèle :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lphaLcPeriod"/>
            </a:pPr>
            <a:r>
              <a:rPr lang="en">
                <a:solidFill>
                  <a:schemeClr val="lt2"/>
                </a:solidFill>
              </a:rPr>
              <a:t>Nous pouvons répartir le calcul du gradient sur de nombreux appareils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Parallélisme de la recherche d'hyperparamètres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lphaLcPeriod"/>
            </a:pPr>
            <a:r>
              <a:rPr lang="en">
                <a:solidFill>
                  <a:schemeClr val="lt2"/>
                </a:solidFill>
              </a:rPr>
              <a:t>entraîner différents modèles avec différent HPs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79" name="Google Shape;279;p35"/>
          <p:cNvSpPr/>
          <p:nvPr/>
        </p:nvSpPr>
        <p:spPr>
          <a:xfrm>
            <a:off x="6414525" y="1076150"/>
            <a:ext cx="779700" cy="9984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5"/>
          <p:cNvSpPr/>
          <p:nvPr/>
        </p:nvSpPr>
        <p:spPr>
          <a:xfrm>
            <a:off x="7812700" y="2423450"/>
            <a:ext cx="737100" cy="3390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5"/>
          <p:cNvSpPr/>
          <p:nvPr/>
        </p:nvSpPr>
        <p:spPr>
          <a:xfrm>
            <a:off x="5160600" y="3016625"/>
            <a:ext cx="3931500" cy="9333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Exemple : Parallélisation des données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287" name="Google Shape;287;p36"/>
          <p:cNvSpPr txBox="1"/>
          <p:nvPr/>
        </p:nvSpPr>
        <p:spPr>
          <a:xfrm>
            <a:off x="525375" y="1358175"/>
            <a:ext cx="2898000" cy="3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Quelles sont les:</a:t>
            </a:r>
            <a:br>
              <a:rPr lang="en" sz="1800">
                <a:solidFill>
                  <a:schemeClr val="dk2"/>
                </a:solidFill>
              </a:rPr>
            </a:b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tâches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threads (fils)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Processus?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Quel est le bottleneck (goulot d'étranglement)?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88" name="Google Shape;28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7258" y="1254099"/>
            <a:ext cx="5193999" cy="3238784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6"/>
          <p:cNvSpPr/>
          <p:nvPr/>
        </p:nvSpPr>
        <p:spPr>
          <a:xfrm>
            <a:off x="4020550" y="1767850"/>
            <a:ext cx="767100" cy="5727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6"/>
          <p:cNvSpPr/>
          <p:nvPr/>
        </p:nvSpPr>
        <p:spPr>
          <a:xfrm>
            <a:off x="4226075" y="252065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6"/>
          <p:cNvSpPr/>
          <p:nvPr/>
        </p:nvSpPr>
        <p:spPr>
          <a:xfrm>
            <a:off x="5978675" y="252065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6"/>
          <p:cNvSpPr/>
          <p:nvPr/>
        </p:nvSpPr>
        <p:spPr>
          <a:xfrm>
            <a:off x="7759350" y="256290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6"/>
          <p:cNvSpPr/>
          <p:nvPr/>
        </p:nvSpPr>
        <p:spPr>
          <a:xfrm>
            <a:off x="5774450" y="2025200"/>
            <a:ext cx="767100" cy="3831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6"/>
          <p:cNvSpPr/>
          <p:nvPr/>
        </p:nvSpPr>
        <p:spPr>
          <a:xfrm>
            <a:off x="7409725" y="1859950"/>
            <a:ext cx="7671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Exemple : </a:t>
            </a:r>
            <a:r>
              <a:rPr lang="en" sz="2520"/>
              <a:t>Parallélisation des données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300" name="Google Shape;300;p37"/>
          <p:cNvSpPr txBox="1"/>
          <p:nvPr/>
        </p:nvSpPr>
        <p:spPr>
          <a:xfrm>
            <a:off x="525375" y="1358175"/>
            <a:ext cx="2898000" cy="3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Quelles sont les:</a:t>
            </a:r>
            <a:br>
              <a:rPr lang="en" sz="1800">
                <a:solidFill>
                  <a:schemeClr val="dk2"/>
                </a:solidFill>
              </a:rPr>
            </a:b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tâches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threads (fils)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- Processus?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Quel est le bottleneck (goulot d'étranglement)?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Le GPU le plus lent!</a:t>
            </a:r>
            <a:br>
              <a:rPr lang="en" sz="1800">
                <a:solidFill>
                  <a:schemeClr val="dk2"/>
                </a:solidFill>
              </a:rPr>
            </a:br>
            <a:r>
              <a:rPr lang="en" sz="1600">
                <a:solidFill>
                  <a:schemeClr val="dk2"/>
                </a:solidFill>
              </a:rPr>
              <a:t>(on doit attendre que tout le monde a terminé)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301" name="Google Shape;3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7258" y="1254099"/>
            <a:ext cx="5193999" cy="3238784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7"/>
          <p:cNvSpPr/>
          <p:nvPr/>
        </p:nvSpPr>
        <p:spPr>
          <a:xfrm>
            <a:off x="4020550" y="1767850"/>
            <a:ext cx="767100" cy="5727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7"/>
          <p:cNvSpPr/>
          <p:nvPr/>
        </p:nvSpPr>
        <p:spPr>
          <a:xfrm>
            <a:off x="4226075" y="252065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7"/>
          <p:cNvSpPr/>
          <p:nvPr/>
        </p:nvSpPr>
        <p:spPr>
          <a:xfrm>
            <a:off x="5978675" y="252065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7"/>
          <p:cNvSpPr/>
          <p:nvPr/>
        </p:nvSpPr>
        <p:spPr>
          <a:xfrm>
            <a:off x="7759350" y="256290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7"/>
          <p:cNvSpPr/>
          <p:nvPr/>
        </p:nvSpPr>
        <p:spPr>
          <a:xfrm>
            <a:off x="5774450" y="2025200"/>
            <a:ext cx="767100" cy="3831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7"/>
          <p:cNvSpPr/>
          <p:nvPr/>
        </p:nvSpPr>
        <p:spPr>
          <a:xfrm>
            <a:off x="7409725" y="1859950"/>
            <a:ext cx="7671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Apprentissage distribué</a:t>
            </a:r>
            <a:endParaRPr sz="2520"/>
          </a:p>
        </p:txBody>
      </p:sp>
      <p:sp>
        <p:nvSpPr>
          <p:cNvPr id="313" name="Google Shape;313;p38"/>
          <p:cNvSpPr txBox="1"/>
          <p:nvPr>
            <p:ph idx="1" type="body"/>
          </p:nvPr>
        </p:nvSpPr>
        <p:spPr>
          <a:xfrm>
            <a:off x="311700" y="1142425"/>
            <a:ext cx="48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Répliquer : </a:t>
            </a:r>
            <a:r>
              <a:rPr lang="en" sz="2000">
                <a:solidFill>
                  <a:schemeClr val="dk1"/>
                </a:solidFill>
              </a:rPr>
              <a:t>copie le modèle sur plusieurs GPU/CPU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Éparpiller :</a:t>
            </a:r>
            <a:r>
              <a:rPr lang="en" sz="2000">
                <a:solidFill>
                  <a:schemeClr val="dk1"/>
                </a:solidFill>
              </a:rPr>
              <a:t> partager l'entrée entre plusieurs GPU/CPU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Rassemblez : </a:t>
            </a:r>
            <a:r>
              <a:rPr lang="en" sz="2000">
                <a:solidFill>
                  <a:schemeClr val="dk1"/>
                </a:solidFill>
              </a:rPr>
              <a:t>collectez les sorties de tous les GPU/CPU et envoyez-les au GPU/CPU principal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Parallel_apply : </a:t>
            </a:r>
            <a:r>
              <a:rPr lang="en" sz="2000">
                <a:solidFill>
                  <a:schemeClr val="dk1"/>
                </a:solidFill>
              </a:rPr>
              <a:t>exécute le job/le modèle en parallèle sur des entrées déjà distribuées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314" name="Google Shape;31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250" y="1543150"/>
            <a:ext cx="3678599" cy="20572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Les données d'entraînement sont trop volumineuses : étape 1</a:t>
            </a:r>
            <a:endParaRPr sz="2520"/>
          </a:p>
        </p:txBody>
      </p:sp>
      <p:sp>
        <p:nvSpPr>
          <p:cNvPr id="320" name="Google Shape;320;p39"/>
          <p:cNvSpPr txBox="1"/>
          <p:nvPr>
            <p:ph idx="1" type="body"/>
          </p:nvPr>
        </p:nvSpPr>
        <p:spPr>
          <a:xfrm>
            <a:off x="311700" y="1447225"/>
            <a:ext cx="432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Rappel : </a:t>
            </a:r>
            <a:r>
              <a:rPr lang="en" sz="1600">
                <a:solidFill>
                  <a:schemeClr val="dk1"/>
                </a:solidFill>
              </a:rPr>
              <a:t>Les modèles de ML sont entraînés à l'aide d'une descente de gradient stochastique sur des</a:t>
            </a:r>
            <a:r>
              <a:rPr b="1" lang="en" sz="1600">
                <a:solidFill>
                  <a:schemeClr val="dk1"/>
                </a:solidFill>
              </a:rPr>
              <a:t> lots de données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>
                <a:solidFill>
                  <a:schemeClr val="dk1"/>
                </a:solidFill>
              </a:rPr>
              <a:t>Parfois, un lot ne tient pas sur un seul GPU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>
                <a:solidFill>
                  <a:schemeClr val="dk1"/>
                </a:solidFill>
              </a:rPr>
              <a:t>Nous pouvons </a:t>
            </a:r>
            <a:r>
              <a:rPr b="1" lang="en" sz="1600">
                <a:solidFill>
                  <a:schemeClr val="dk1"/>
                </a:solidFill>
              </a:rPr>
              <a:t>répartir </a:t>
            </a:r>
            <a:r>
              <a:rPr lang="en" sz="1600">
                <a:solidFill>
                  <a:schemeClr val="dk1"/>
                </a:solidFill>
              </a:rPr>
              <a:t>le lot sur plusieurs GPU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>
                <a:solidFill>
                  <a:schemeClr val="dk1"/>
                </a:solidFill>
              </a:rPr>
              <a:t>Combine : les paramètres résultants de chaque GPU ensemble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321" name="Google Shape;32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7700" y="1170125"/>
            <a:ext cx="4353900" cy="2449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Perte de calcul entre les GPU : étape 2</a:t>
            </a:r>
            <a:endParaRPr sz="2520"/>
          </a:p>
        </p:txBody>
      </p:sp>
      <p:sp>
        <p:nvSpPr>
          <p:cNvPr id="327" name="Google Shape;327;p40"/>
          <p:cNvSpPr txBox="1"/>
          <p:nvPr>
            <p:ph idx="1" type="body"/>
          </p:nvPr>
        </p:nvSpPr>
        <p:spPr>
          <a:xfrm>
            <a:off x="311700" y="114242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Étant donné que la perte est calculée/appliquée sur plusieurs GPU, ils doivent être combinés/regroupés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Chaque GPU possède une réplique des paramètres du modèle.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La perte et la mise à jour des paramètres qui en résultent sont renvoyées (dispersées) aux multiples GPU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Applique le même changement de paramètre à chaque GPU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328" name="Google Shape;32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70125"/>
            <a:ext cx="4419600" cy="2486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Combiner les résultats et les dégradés : étape 3</a:t>
            </a:r>
            <a:endParaRPr sz="2520"/>
          </a:p>
        </p:txBody>
      </p:sp>
      <p:sp>
        <p:nvSpPr>
          <p:cNvPr id="334" name="Google Shape;334;p41"/>
          <p:cNvSpPr txBox="1"/>
          <p:nvPr>
            <p:ph idx="1" type="body"/>
          </p:nvPr>
        </p:nvSpPr>
        <p:spPr>
          <a:xfrm>
            <a:off x="311700" y="1142425"/>
            <a:ext cx="48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Nous avons maintenant la perte des paramètres du modèle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Nous devons calculer le gradient (comment modifier les paramètres du modèle)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Calculez les gradients pour chaque GPU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Combiner/appliquer/faire la moyenne des dégradés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collecter le gradient par rapport au GPU principal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Répliquer les nouveaux paramètres du modèle vers les GPU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335" name="Google Shape;33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3000" y="1170125"/>
            <a:ext cx="3678600" cy="2069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Limites de parallélisme des données</a:t>
            </a:r>
            <a:endParaRPr sz="2520"/>
          </a:p>
        </p:txBody>
      </p:sp>
      <p:sp>
        <p:nvSpPr>
          <p:cNvPr id="341" name="Google Shape;341;p42"/>
          <p:cNvSpPr txBox="1"/>
          <p:nvPr>
            <p:ph idx="1" type="body"/>
          </p:nvPr>
        </p:nvSpPr>
        <p:spPr>
          <a:xfrm>
            <a:off x="311700" y="1142425"/>
            <a:ext cx="811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Vous pouvez utiliser autant de processus/GPU que la taille du lot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Souvent pas idéal.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La transmission de messages a un coût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Les ordinateurs ont une bande passante limitée (pour transférer des données)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Trouver un équilibre entre le calcul et l'utilisation de la bande passante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342" name="Google Shape;34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370" y="2762475"/>
            <a:ext cx="4777675" cy="227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7119" y="2876550"/>
            <a:ext cx="2136475" cy="221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10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Motivation 2: Comment entraîner de gros modèles</a:t>
            </a:r>
            <a:br>
              <a:rPr lang="en" sz="2520"/>
            </a:b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575" y="1313275"/>
            <a:ext cx="3763644" cy="333887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677900" y="4652150"/>
            <a:ext cx="3677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“Using DeepSpeed and Megatron to Train Megatron-Turing NLG 530B, A Large-Scale Generative Language Model”, 2022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5143500" y="1042250"/>
            <a:ext cx="3363900" cy="105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2"/>
                </a:solidFill>
              </a:rPr>
              <a:t>passage à l'échelle :</a:t>
            </a:r>
            <a:endParaRPr sz="1600" u="sng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i="1" lang="en" sz="1300">
                <a:solidFill>
                  <a:schemeClr val="dk2"/>
                </a:solidFill>
              </a:rPr>
              <a:t>plus de couches</a:t>
            </a:r>
            <a:endParaRPr i="1" sz="13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i="1" lang="en" sz="1300">
                <a:solidFill>
                  <a:schemeClr val="dk2"/>
                </a:solidFill>
              </a:rPr>
              <a:t>couches plus larges</a:t>
            </a:r>
            <a:endParaRPr i="1" sz="13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i="1" lang="en" sz="1300">
                <a:solidFill>
                  <a:schemeClr val="dk2"/>
                </a:solidFill>
              </a:rPr>
              <a:t>Plus de données d'entraînement</a:t>
            </a:r>
            <a:endParaRPr i="1" sz="1300">
              <a:solidFill>
                <a:schemeClr val="dk2"/>
              </a:solidFill>
            </a:endParaRPr>
          </a:p>
        </p:txBody>
      </p:sp>
      <p:cxnSp>
        <p:nvCxnSpPr>
          <p:cNvPr id="79" name="Google Shape;79;p16"/>
          <p:cNvCxnSpPr>
            <a:stCxn id="78" idx="2"/>
          </p:cNvCxnSpPr>
          <p:nvPr/>
        </p:nvCxnSpPr>
        <p:spPr>
          <a:xfrm>
            <a:off x="6825450" y="2097050"/>
            <a:ext cx="0" cy="45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" name="Google Shape;80;p16"/>
          <p:cNvSpPr txBox="1"/>
          <p:nvPr/>
        </p:nvSpPr>
        <p:spPr>
          <a:xfrm>
            <a:off x="5185875" y="2618200"/>
            <a:ext cx="3363900" cy="105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2"/>
                </a:solidFill>
              </a:rPr>
              <a:t>Limitation matérielles</a:t>
            </a:r>
            <a:endParaRPr sz="1800" u="sng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i="1" lang="en" sz="1300">
                <a:solidFill>
                  <a:schemeClr val="dk2"/>
                </a:solidFill>
              </a:rPr>
              <a:t>Trop de paramètres pour la mémoire</a:t>
            </a:r>
            <a:endParaRPr i="1" sz="13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i="1" lang="en" sz="1300">
                <a:solidFill>
                  <a:schemeClr val="dk2"/>
                </a:solidFill>
              </a:rPr>
              <a:t>Entra</a:t>
            </a:r>
            <a:r>
              <a:rPr i="1" lang="en" sz="1300">
                <a:solidFill>
                  <a:schemeClr val="dk2"/>
                </a:solidFill>
              </a:rPr>
              <a:t>înement trop lent.</a:t>
            </a:r>
            <a:endParaRPr i="1" sz="13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i="1" lang="en" sz="1300">
                <a:solidFill>
                  <a:schemeClr val="dk2"/>
                </a:solidFill>
              </a:rPr>
              <a:t>Trop </a:t>
            </a:r>
            <a:r>
              <a:rPr i="1" lang="en" sz="1300">
                <a:solidFill>
                  <a:schemeClr val="dk2"/>
                </a:solidFill>
              </a:rPr>
              <a:t>d'hyperparamètres.</a:t>
            </a:r>
            <a:endParaRPr i="1" sz="1300">
              <a:solidFill>
                <a:schemeClr val="dk2"/>
              </a:solidFill>
            </a:endParaRPr>
          </a:p>
        </p:txBody>
      </p:sp>
      <p:cxnSp>
        <p:nvCxnSpPr>
          <p:cNvPr id="81" name="Google Shape;81;p16"/>
          <p:cNvCxnSpPr/>
          <p:nvPr/>
        </p:nvCxnSpPr>
        <p:spPr>
          <a:xfrm>
            <a:off x="6867825" y="3673000"/>
            <a:ext cx="21300" cy="301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" name="Google Shape;82;p16"/>
          <p:cNvSpPr txBox="1"/>
          <p:nvPr/>
        </p:nvSpPr>
        <p:spPr>
          <a:xfrm>
            <a:off x="5245050" y="4024725"/>
            <a:ext cx="2738100" cy="105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2"/>
                </a:solidFill>
              </a:rPr>
              <a:t>Parallèlisme</a:t>
            </a:r>
            <a:endParaRPr sz="1800" u="sng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i="1" lang="en" sz="1300">
                <a:solidFill>
                  <a:schemeClr val="dk2"/>
                </a:solidFill>
              </a:rPr>
              <a:t>Des données.</a:t>
            </a:r>
            <a:endParaRPr i="1" sz="13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i="1" lang="en" sz="1300">
                <a:solidFill>
                  <a:schemeClr val="dk2"/>
                </a:solidFill>
              </a:rPr>
              <a:t>Du modèle.</a:t>
            </a:r>
            <a:endParaRPr i="1" sz="13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i="1" lang="en" sz="1300">
                <a:solidFill>
                  <a:schemeClr val="dk2"/>
                </a:solidFill>
              </a:rPr>
              <a:t>Des expériences</a:t>
            </a:r>
            <a:endParaRPr i="1"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520"/>
              <a:t>Partitionnement de modèle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GPUs sont limités en taille: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Trop de paramètres pour 80GB!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0" name="Google Shape;35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9600" y="1017725"/>
            <a:ext cx="3763644" cy="3338876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3"/>
          <p:cNvSpPr txBox="1"/>
          <p:nvPr/>
        </p:nvSpPr>
        <p:spPr>
          <a:xfrm>
            <a:off x="4363925" y="4356600"/>
            <a:ext cx="3677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“Using DeepSpeed and Megatron to Train Megatron-Turing NLG 530B, A Large-Scale Generative Language Model”, 2022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225" y="1142425"/>
            <a:ext cx="3724339" cy="28073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Opportunités de parallélisme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	</a:t>
            </a:r>
            <a:endParaRPr sz="2520"/>
          </a:p>
        </p:txBody>
      </p:sp>
      <p:sp>
        <p:nvSpPr>
          <p:cNvPr id="358" name="Google Shape;358;p44"/>
          <p:cNvSpPr txBox="1"/>
          <p:nvPr>
            <p:ph idx="1" type="body"/>
          </p:nvPr>
        </p:nvSpPr>
        <p:spPr>
          <a:xfrm>
            <a:off x="311700" y="1142425"/>
            <a:ext cx="48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b="1" lang="en">
                <a:solidFill>
                  <a:schemeClr val="lt2"/>
                </a:solidFill>
              </a:rPr>
              <a:t>Parallélisme des données :</a:t>
            </a:r>
            <a:endParaRPr b="1"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lphaLcPeriod"/>
            </a:pPr>
            <a:r>
              <a:rPr b="1" lang="en">
                <a:solidFill>
                  <a:schemeClr val="lt2"/>
                </a:solidFill>
              </a:rPr>
              <a:t>Nous pouvons répartir les données sur plusieurs processeurs ou ordinateurs</a:t>
            </a:r>
            <a:endParaRPr b="1">
              <a:solidFill>
                <a:schemeClr val="lt2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Parallélisme du modèle :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b="1" lang="en"/>
              <a:t>Nous pouvons répartir le calcul du gradient sur de nombreux appareils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Parallélisme de la recherche d'hyperparamètres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lphaLcPeriod"/>
            </a:pPr>
            <a:r>
              <a:rPr lang="en">
                <a:solidFill>
                  <a:schemeClr val="lt2"/>
                </a:solidFill>
              </a:rPr>
              <a:t>entraîner différents modèles avec différent HPs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59" name="Google Shape;359;p44"/>
          <p:cNvSpPr/>
          <p:nvPr/>
        </p:nvSpPr>
        <p:spPr>
          <a:xfrm>
            <a:off x="6414525" y="1076150"/>
            <a:ext cx="779700" cy="9984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44"/>
          <p:cNvSpPr/>
          <p:nvPr/>
        </p:nvSpPr>
        <p:spPr>
          <a:xfrm>
            <a:off x="7812700" y="2423450"/>
            <a:ext cx="737100" cy="3390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44"/>
          <p:cNvSpPr/>
          <p:nvPr/>
        </p:nvSpPr>
        <p:spPr>
          <a:xfrm>
            <a:off x="5160600" y="3016625"/>
            <a:ext cx="3931500" cy="9333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Partitionnement de modèle</a:t>
            </a:r>
            <a:endParaRPr sz="2520"/>
          </a:p>
        </p:txBody>
      </p:sp>
      <p:sp>
        <p:nvSpPr>
          <p:cNvPr id="367" name="Google Shape;367;p45"/>
          <p:cNvSpPr txBox="1"/>
          <p:nvPr>
            <p:ph idx="1" type="body"/>
          </p:nvPr>
        </p:nvSpPr>
        <p:spPr>
          <a:xfrm>
            <a:off x="311700" y="1359275"/>
            <a:ext cx="8263500" cy="19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Le modèle ne tient pas sur un seul appareil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Répartir les paramètres sur les GPU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Calculer la perte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Calculer les gradients en utilisant la perte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368" name="Google Shape;36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825" y="2821350"/>
            <a:ext cx="6440900" cy="220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45"/>
          <p:cNvPicPr preferRelativeResize="0"/>
          <p:nvPr/>
        </p:nvPicPr>
        <p:blipFill rotWithShape="1">
          <a:blip r:embed="rId4">
            <a:alphaModFix/>
          </a:blip>
          <a:srcRect b="79587" l="42093" r="50891" t="9424"/>
          <a:stretch/>
        </p:blipFill>
        <p:spPr>
          <a:xfrm>
            <a:off x="974476" y="3232000"/>
            <a:ext cx="364351" cy="355874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45"/>
          <p:cNvSpPr txBox="1"/>
          <p:nvPr/>
        </p:nvSpPr>
        <p:spPr>
          <a:xfrm>
            <a:off x="7736425" y="3638500"/>
            <a:ext cx="1095900" cy="453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"Maison"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371" name="Google Shape;371;p45"/>
          <p:cNvPicPr preferRelativeResize="0"/>
          <p:nvPr/>
        </p:nvPicPr>
        <p:blipFill rotWithShape="1">
          <a:blip r:embed="rId5">
            <a:alphaModFix/>
          </a:blip>
          <a:srcRect b="72682" l="52832" r="0" t="0"/>
          <a:stretch/>
        </p:blipFill>
        <p:spPr>
          <a:xfrm>
            <a:off x="311700" y="4515075"/>
            <a:ext cx="1311853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5"/>
          <p:cNvPicPr preferRelativeResize="0"/>
          <p:nvPr/>
        </p:nvPicPr>
        <p:blipFill rotWithShape="1">
          <a:blip r:embed="rId5">
            <a:alphaModFix/>
          </a:blip>
          <a:srcRect b="72682" l="63566" r="0" t="0"/>
          <a:stretch/>
        </p:blipFill>
        <p:spPr>
          <a:xfrm>
            <a:off x="6584001" y="4282875"/>
            <a:ext cx="1013326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5"/>
          <p:cNvPicPr preferRelativeResize="0"/>
          <p:nvPr/>
        </p:nvPicPr>
        <p:blipFill rotWithShape="1">
          <a:blip r:embed="rId5">
            <a:alphaModFix/>
          </a:blip>
          <a:srcRect b="72682" l="91634" r="1967" t="10342"/>
          <a:stretch/>
        </p:blipFill>
        <p:spPr>
          <a:xfrm>
            <a:off x="7736426" y="3287375"/>
            <a:ext cx="177950" cy="35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5"/>
          <p:cNvPicPr preferRelativeResize="0"/>
          <p:nvPr/>
        </p:nvPicPr>
        <p:blipFill rotWithShape="1">
          <a:blip r:embed="rId5">
            <a:alphaModFix/>
          </a:blip>
          <a:srcRect b="72682" l="79157" r="14444" t="10342"/>
          <a:stretch/>
        </p:blipFill>
        <p:spPr>
          <a:xfrm>
            <a:off x="1109975" y="2931500"/>
            <a:ext cx="177950" cy="35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5"/>
          <p:cNvPicPr preferRelativeResize="0"/>
          <p:nvPr/>
        </p:nvPicPr>
        <p:blipFill rotWithShape="1">
          <a:blip r:embed="rId5">
            <a:alphaModFix/>
          </a:blip>
          <a:srcRect b="76316" l="68499" r="10792" t="6708"/>
          <a:stretch/>
        </p:blipFill>
        <p:spPr>
          <a:xfrm>
            <a:off x="6202723" y="2815263"/>
            <a:ext cx="575951" cy="35587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45"/>
          <p:cNvSpPr/>
          <p:nvPr/>
        </p:nvSpPr>
        <p:spPr>
          <a:xfrm>
            <a:off x="1667713" y="2815275"/>
            <a:ext cx="2093400" cy="18369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45"/>
          <p:cNvSpPr/>
          <p:nvPr/>
        </p:nvSpPr>
        <p:spPr>
          <a:xfrm>
            <a:off x="4091675" y="2815225"/>
            <a:ext cx="2034900" cy="18792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5"/>
          <p:cNvSpPr txBox="1"/>
          <p:nvPr/>
        </p:nvSpPr>
        <p:spPr>
          <a:xfrm>
            <a:off x="2268475" y="2448950"/>
            <a:ext cx="891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GPU 1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79" name="Google Shape;379;p45"/>
          <p:cNvSpPr txBox="1"/>
          <p:nvPr/>
        </p:nvSpPr>
        <p:spPr>
          <a:xfrm>
            <a:off x="4663175" y="2448950"/>
            <a:ext cx="891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GPU 2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GPipe: (avec 4 GPUs)</a:t>
            </a:r>
            <a:endParaRPr/>
          </a:p>
        </p:txBody>
      </p:sp>
      <p:sp>
        <p:nvSpPr>
          <p:cNvPr id="385" name="Google Shape;385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accèlerations possibles:</a:t>
            </a:r>
            <a:endParaRPr/>
          </a:p>
        </p:txBody>
      </p:sp>
      <p:pic>
        <p:nvPicPr>
          <p:cNvPr id="386" name="Google Shape;38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1575" y="1499823"/>
            <a:ext cx="5485700" cy="364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Résumé: </a:t>
            </a:r>
            <a:r>
              <a:rPr lang="en" sz="2520"/>
              <a:t>Partitionnement de modèle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7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Permet d'avoir un </a:t>
            </a:r>
            <a:r>
              <a:rPr b="1" lang="en"/>
              <a:t>plus gros modèle</a:t>
            </a:r>
            <a:r>
              <a:rPr lang="en"/>
              <a:t> sur plusieurs GPUs en découpant les couches: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Doit attendre que le </a:t>
            </a:r>
            <a:r>
              <a:rPr lang="en"/>
              <a:t>calculs</a:t>
            </a:r>
            <a:r>
              <a:rPr lang="en"/>
              <a:t> des premières couches soit fini pour lancer les couches suivantes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</a:t>
            </a:r>
            <a:r>
              <a:rPr b="1" lang="en"/>
              <a:t> Sous-utilisation des GPUs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 À utiliser en dernier recours. 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Megatron LM</a:t>
            </a:r>
            <a:endParaRPr/>
          </a:p>
        </p:txBody>
      </p:sp>
      <p:sp>
        <p:nvSpPr>
          <p:cNvPr id="398" name="Google Shape;398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peut </a:t>
            </a:r>
            <a:r>
              <a:rPr lang="en"/>
              <a:t>paralléliser</a:t>
            </a:r>
            <a:r>
              <a:rPr lang="en"/>
              <a:t> selon: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les colonnes (puis concatèner)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 les lignes (puis sommer) </a:t>
            </a:r>
            <a:endParaRPr/>
          </a:p>
        </p:txBody>
      </p:sp>
      <p:pic>
        <p:nvPicPr>
          <p:cNvPr id="399" name="Google Shape;39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6976" y="1103300"/>
            <a:ext cx="4589875" cy="373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Megatron LM: objectif</a:t>
            </a:r>
            <a:endParaRPr/>
          </a:p>
        </p:txBody>
      </p:sp>
      <p:sp>
        <p:nvSpPr>
          <p:cNvPr id="405" name="Google Shape;405;p49"/>
          <p:cNvSpPr txBox="1"/>
          <p:nvPr/>
        </p:nvSpPr>
        <p:spPr>
          <a:xfrm>
            <a:off x="483350" y="4635450"/>
            <a:ext cx="7810800" cy="2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source: https://github.com/huggingface/transformers/issues/10321#issuecomment-783543530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406" name="Google Shape;4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5475" y="1206550"/>
            <a:ext cx="5233052" cy="331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Megatron LM</a:t>
            </a:r>
            <a:endParaRPr/>
          </a:p>
        </p:txBody>
      </p:sp>
      <p:sp>
        <p:nvSpPr>
          <p:cNvPr id="412" name="Google Shape;412;p50"/>
          <p:cNvSpPr txBox="1"/>
          <p:nvPr>
            <p:ph idx="1" type="body"/>
          </p:nvPr>
        </p:nvSpPr>
        <p:spPr>
          <a:xfrm>
            <a:off x="311700" y="2909475"/>
            <a:ext cx="317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peut </a:t>
            </a:r>
            <a:r>
              <a:rPr lang="en"/>
              <a:t>paralléliser</a:t>
            </a:r>
            <a:r>
              <a:rPr lang="en"/>
              <a:t> selon: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les colonnes de A </a:t>
            </a:r>
            <a:br>
              <a:rPr lang="en"/>
            </a:br>
            <a:r>
              <a:rPr lang="en"/>
              <a:t>(puis concatèner) </a:t>
            </a:r>
            <a:r>
              <a:rPr b="1" lang="en"/>
              <a:t>1er block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 les lignes de A</a:t>
            </a:r>
            <a:br>
              <a:rPr lang="en"/>
            </a:br>
            <a:r>
              <a:rPr lang="en"/>
              <a:t>(puis sommer) </a:t>
            </a:r>
            <a:r>
              <a:rPr b="1" lang="en"/>
              <a:t>2eme block</a:t>
            </a:r>
            <a:endParaRPr b="1"/>
          </a:p>
        </p:txBody>
      </p:sp>
      <p:pic>
        <p:nvPicPr>
          <p:cNvPr id="413" name="Google Shape;41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1412800"/>
            <a:ext cx="4589875" cy="373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875" y="45525"/>
            <a:ext cx="5410200" cy="280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225" y="1142425"/>
            <a:ext cx="3724339" cy="28073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Opportunités de parallélisme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	</a:t>
            </a:r>
            <a:endParaRPr sz="2520"/>
          </a:p>
        </p:txBody>
      </p:sp>
      <p:sp>
        <p:nvSpPr>
          <p:cNvPr id="421" name="Google Shape;421;p51"/>
          <p:cNvSpPr txBox="1"/>
          <p:nvPr>
            <p:ph idx="1" type="body"/>
          </p:nvPr>
        </p:nvSpPr>
        <p:spPr>
          <a:xfrm>
            <a:off x="311700" y="1142425"/>
            <a:ext cx="48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b="1" lang="en">
                <a:solidFill>
                  <a:schemeClr val="lt2"/>
                </a:solidFill>
              </a:rPr>
              <a:t>Parallélisme des données :</a:t>
            </a:r>
            <a:endParaRPr b="1"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lphaLcPeriod"/>
            </a:pPr>
            <a:r>
              <a:rPr b="1" lang="en">
                <a:solidFill>
                  <a:schemeClr val="lt2"/>
                </a:solidFill>
              </a:rPr>
              <a:t>Nous pouvons répartir les données sur plusieurs processeurs ou ordinateurs</a:t>
            </a:r>
            <a:endParaRPr b="1">
              <a:solidFill>
                <a:schemeClr val="lt2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Parallélisme du modèle :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lphaLcPeriod"/>
            </a:pPr>
            <a:r>
              <a:rPr lang="en">
                <a:solidFill>
                  <a:schemeClr val="lt2"/>
                </a:solidFill>
              </a:rPr>
              <a:t>Nous pouvons répartir le calcul du gradient sur de nombreux appareils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Parallélisme de la recherche d'hyperparamètres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b="1" lang="en"/>
              <a:t>entraîner différents modèles avec différent HPs</a:t>
            </a:r>
            <a:endParaRPr b="1"/>
          </a:p>
        </p:txBody>
      </p:sp>
      <p:sp>
        <p:nvSpPr>
          <p:cNvPr id="422" name="Google Shape;422;p51"/>
          <p:cNvSpPr/>
          <p:nvPr/>
        </p:nvSpPr>
        <p:spPr>
          <a:xfrm>
            <a:off x="6414525" y="1076150"/>
            <a:ext cx="779700" cy="9984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51"/>
          <p:cNvSpPr/>
          <p:nvPr/>
        </p:nvSpPr>
        <p:spPr>
          <a:xfrm>
            <a:off x="7812700" y="2423450"/>
            <a:ext cx="737100" cy="3390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51"/>
          <p:cNvSpPr/>
          <p:nvPr/>
        </p:nvSpPr>
        <p:spPr>
          <a:xfrm>
            <a:off x="5160600" y="3016625"/>
            <a:ext cx="3931500" cy="9333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Parallélisme de la recherche d'hyperparamètres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Très simple: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Lancer une expérience (entra</a:t>
            </a:r>
            <a:r>
              <a:rPr lang="en"/>
              <a:t>î</a:t>
            </a:r>
            <a:r>
              <a:rPr lang="en"/>
              <a:t>nement) par GPU/CPU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Les expériences sont indépendantes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Pas de communication nécessaire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	Utilisation de l'infonuagique (cloud computing) importante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Plan 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	</a:t>
            </a:r>
            <a:endParaRPr sz="2520"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424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Matériel informatique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</a:t>
            </a:r>
            <a:r>
              <a:rPr lang="en"/>
              <a:t> des expériences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pour la recherche d'hyperparamètres.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des données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Pour l'accélération de l'entraînement.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du modéle.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Pour utiliser de plus gros modèles. 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1250" y="208625"/>
            <a:ext cx="2467551" cy="138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7750" y="1749963"/>
            <a:ext cx="2467550" cy="1306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7750" y="3213025"/>
            <a:ext cx="3051075" cy="171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Calcul distribuée : Ray</a:t>
            </a:r>
            <a:endParaRPr sz="2520"/>
          </a:p>
        </p:txBody>
      </p:sp>
      <p:sp>
        <p:nvSpPr>
          <p:cNvPr id="436" name="Google Shape;436;p53"/>
          <p:cNvSpPr txBox="1"/>
          <p:nvPr>
            <p:ph idx="1" type="body"/>
          </p:nvPr>
        </p:nvSpPr>
        <p:spPr>
          <a:xfrm>
            <a:off x="311700" y="1142425"/>
            <a:ext cx="48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Les nœuds/ordinateurs peuvent avoir un matériel différent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>
                <a:solidFill>
                  <a:schemeClr val="dk1"/>
                </a:solidFill>
              </a:rPr>
              <a:t>Choisissez le partitionnement en fonction du matériel de chaque nœud.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Utiliser un </a:t>
            </a:r>
            <a:r>
              <a:rPr b="1" lang="en" sz="1600">
                <a:solidFill>
                  <a:schemeClr val="dk1"/>
                </a:solidFill>
              </a:rPr>
              <a:t>cluster (Une grappe de calcul)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>
                <a:solidFill>
                  <a:schemeClr val="dk1"/>
                </a:solidFill>
              </a:rPr>
              <a:t>Un cluster est un groupe de nœuds travaillant ensemble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>
                <a:solidFill>
                  <a:schemeClr val="dk1"/>
                </a:solidFill>
              </a:rPr>
              <a:t>Répartir le travail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Vous pouvez distribuer le travail dans </a:t>
            </a:r>
            <a:r>
              <a:rPr b="1" lang="en" sz="1600">
                <a:solidFill>
                  <a:schemeClr val="dk1"/>
                </a:solidFill>
              </a:rPr>
              <a:t>le cloud</a:t>
            </a:r>
            <a:endParaRPr b="1"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437" name="Google Shape;43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325" y="1373875"/>
            <a:ext cx="3678600" cy="2395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Cloud computing -- Infonuagique</a:t>
            </a:r>
            <a:endParaRPr sz="2520"/>
          </a:p>
        </p:txBody>
      </p:sp>
      <p:sp>
        <p:nvSpPr>
          <p:cNvPr id="443" name="Google Shape;443;p54"/>
          <p:cNvSpPr txBox="1"/>
          <p:nvPr>
            <p:ph idx="1" type="body"/>
          </p:nvPr>
        </p:nvSpPr>
        <p:spPr>
          <a:xfrm>
            <a:off x="311700" y="1142425"/>
            <a:ext cx="4973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Calcul apparemment illimité dans le cloud disponible à la demande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Faible coût initial et engagement des utilisateurs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Nous pouvons payer à l'utilisation pour des tranches d'utilisation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Similaire à l'informatique utilitaire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>
                <a:solidFill>
                  <a:schemeClr val="dk1"/>
                </a:solidFill>
              </a:rPr>
              <a:t>John McCarthy présente l'idée de Utility Computing.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>
                <a:solidFill>
                  <a:schemeClr val="dk1"/>
                </a:solidFill>
              </a:rPr>
              <a:t>L'idée que l'informatique devrait être un service/utilitaire public comme le téléphone.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Ce n'est qu'en 2006 que cela devient une chose via Amazon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444" name="Google Shape;44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6550" y="1302200"/>
            <a:ext cx="3530799" cy="235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5"/>
          <p:cNvSpPr txBox="1"/>
          <p:nvPr>
            <p:ph type="title"/>
          </p:nvPr>
        </p:nvSpPr>
        <p:spPr>
          <a:xfrm>
            <a:off x="311700" y="445025"/>
            <a:ext cx="1027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Le cloud computing 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(</a:t>
            </a:r>
            <a:r>
              <a:rPr lang="en" sz="2520"/>
              <a:t>Infonuagique)</a:t>
            </a:r>
            <a:r>
              <a:rPr lang="en" sz="2520"/>
              <a:t> : bon marché et partagé</a:t>
            </a:r>
            <a:endParaRPr sz="2520"/>
          </a:p>
        </p:txBody>
      </p:sp>
      <p:sp>
        <p:nvSpPr>
          <p:cNvPr id="450" name="Google Shape;450;p55"/>
          <p:cNvSpPr txBox="1"/>
          <p:nvPr>
            <p:ph idx="1" type="body"/>
          </p:nvPr>
        </p:nvSpPr>
        <p:spPr>
          <a:xfrm>
            <a:off x="311700" y="1684725"/>
            <a:ext cx="4973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L'utilisation réelle des serveurs est souvent de 10 % </a:t>
            </a:r>
            <a:r>
              <a:rPr lang="en" sz="1400">
                <a:solidFill>
                  <a:schemeClr val="dk1"/>
                </a:solidFill>
              </a:rPr>
              <a:t>à</a:t>
            </a:r>
            <a:r>
              <a:rPr lang="en" sz="1400">
                <a:solidFill>
                  <a:schemeClr val="dk1"/>
                </a:solidFill>
              </a:rPr>
              <a:t> 20 %.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Très inefficace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L'utilisation peut être améliorée sur tous les nœuds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À la demande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pics de demande fréquents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Adapter nos systèmes pour allouer davantage de nœuds lors de ces pics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Il est plus facile d'ajouter des équipements informatiques récents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Plus facile pour les étudiants d'éffectuer de grandes expériences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451" name="Google Shape;45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3325" y="1954750"/>
            <a:ext cx="3554400" cy="179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Cloud Computing : ressources</a:t>
            </a:r>
            <a:endParaRPr sz="2520"/>
          </a:p>
        </p:txBody>
      </p:sp>
      <p:sp>
        <p:nvSpPr>
          <p:cNvPr id="457" name="Google Shape;457;p56"/>
          <p:cNvSpPr txBox="1"/>
          <p:nvPr>
            <p:ph idx="1" type="body"/>
          </p:nvPr>
        </p:nvSpPr>
        <p:spPr>
          <a:xfrm>
            <a:off x="311700" y="1142425"/>
            <a:ext cx="4973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458" name="Google Shape;45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862" y="1017725"/>
            <a:ext cx="6410274" cy="382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100" y="1416775"/>
            <a:ext cx="7175924" cy="3527076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Cloud computing : sans serveur</a:t>
            </a:r>
            <a:endParaRPr sz="2520"/>
          </a:p>
        </p:txBody>
      </p:sp>
      <p:sp>
        <p:nvSpPr>
          <p:cNvPr id="465" name="Google Shape;465;p57"/>
          <p:cNvSpPr txBox="1"/>
          <p:nvPr>
            <p:ph idx="1" type="body"/>
          </p:nvPr>
        </p:nvSpPr>
        <p:spPr>
          <a:xfrm>
            <a:off x="311700" y="1142425"/>
            <a:ext cx="4973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Fonctionne en tant que service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Cloud Computing : fonction en tant que service</a:t>
            </a:r>
            <a:endParaRPr sz="2520"/>
          </a:p>
        </p:txBody>
      </p:sp>
      <p:sp>
        <p:nvSpPr>
          <p:cNvPr id="471" name="Google Shape;471;p58"/>
          <p:cNvSpPr txBox="1"/>
          <p:nvPr>
            <p:ph idx="1" type="body"/>
          </p:nvPr>
        </p:nvSpPr>
        <p:spPr>
          <a:xfrm>
            <a:off x="311700" y="1142425"/>
            <a:ext cx="8152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Autoscaling bien fait</a:t>
            </a:r>
            <a:endParaRPr sz="2100">
              <a:solidFill>
                <a:schemeClr val="dk1"/>
              </a:solidFill>
            </a:endParaRPr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AutoNum type="alphaLcPeriod"/>
            </a:pPr>
            <a:r>
              <a:rPr lang="en" sz="1500">
                <a:solidFill>
                  <a:schemeClr val="dk1"/>
                </a:solidFill>
              </a:rPr>
              <a:t>Très élastique : peut s'adapter rapidement à la demande</a:t>
            </a:r>
            <a:endParaRPr sz="1500">
              <a:solidFill>
                <a:schemeClr val="dk1"/>
              </a:solidFill>
            </a:endParaRPr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AutoNum type="alphaLcPeriod"/>
            </a:pPr>
            <a:r>
              <a:rPr lang="en" sz="1500">
                <a:solidFill>
                  <a:schemeClr val="dk1"/>
                </a:solidFill>
              </a:rPr>
              <a:t>Diminue jusqu'à zéro</a:t>
            </a:r>
            <a:endParaRPr sz="1500">
              <a:solidFill>
                <a:schemeClr val="dk1"/>
              </a:solidFill>
            </a:endParaRPr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AutoNum type="alphaLcPeriod"/>
            </a:pPr>
            <a:r>
              <a:rPr lang="en" sz="1500">
                <a:solidFill>
                  <a:schemeClr val="dk1"/>
                </a:solidFill>
              </a:rPr>
              <a:t>Incrément de facturation précis (100 ms)</a:t>
            </a:r>
            <a:endParaRPr sz="1500">
              <a:solidFill>
                <a:schemeClr val="dk1"/>
              </a:solidFill>
            </a:endParaRPr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AutoNum type="alphaLcPeriod"/>
            </a:pPr>
            <a:r>
              <a:rPr lang="en" sz="1500">
                <a:solidFill>
                  <a:schemeClr val="dk1"/>
                </a:solidFill>
              </a:rPr>
              <a:t>Le fournisseur d'accès partage les risques et la responsabilité en matière d'utilisation</a:t>
            </a:r>
            <a:endParaRPr sz="15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Les fonctions sont isolées des autres utilisateurs</a:t>
            </a:r>
            <a:endParaRPr sz="21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Google Colab en est un exemple.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472" name="Google Shape;472;p58"/>
          <p:cNvSpPr txBox="1"/>
          <p:nvPr/>
        </p:nvSpPr>
        <p:spPr>
          <a:xfrm>
            <a:off x="0" y="0"/>
            <a:ext cx="5970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https://www.capgemini.com/wp-content/uploads/2018/01/the_aas_pyramid.png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Conclusion:</a:t>
            </a:r>
            <a:endParaRPr/>
          </a:p>
        </p:txBody>
      </p:sp>
      <p:sp>
        <p:nvSpPr>
          <p:cNvPr id="478" name="Google Shape;478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Grands types de parralélismes: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des expériences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pour la recherche d'hyperparamètres.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des données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Pour l'accélération de l'entraînement.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Parallélisme du modèle.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Les GPUs en font </a:t>
            </a:r>
            <a:r>
              <a:rPr b="1" lang="en"/>
              <a:t>déjà beaucoup</a:t>
            </a:r>
            <a:r>
              <a:rPr lang="en"/>
              <a:t> pour l'apprentissage profond.</a:t>
            </a:r>
            <a:r>
              <a:rPr b="1" lang="en"/>
              <a:t> </a:t>
            </a:r>
            <a:endParaRPr b="1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Références utilisées pour créer ce cours	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484" name="Google Shape;484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https://towardsdatascience.com/distributed-deep-learning-illustrated-6256e07a0468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https://www.guavus.com/technical-blog/distributed-machine-learning-for-big-data-and-streaming/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https://ucbrise.github.io/cs294-ai-sys-sp22/assets/lectures/lec03/lec_03.pdf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https://ucbrise.github.io/cs294-ai-sys-sp22/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https://techdifferences.com/difference-between-multiprocessing-and-multithreading.html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https://docs.ray.io/en/latest/cluster/key-concepts.html#cluster-key-concepts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Matériel informatique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42425"/>
            <a:ext cx="48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Les ordinateurs ont des limites matérielles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Une quantité limitée de mémoire et de capacité de calcul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Ces limites dictent quels programmes peuvent être exécutés sur l'ordinateur.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Nombre de GPU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Mémoire GPU et CPU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Nombre de cœurs/threads de processeur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1125" y="737850"/>
            <a:ext cx="269916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 vs GPU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1576100" y="3118300"/>
            <a:ext cx="2316000" cy="11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Petit nombre de coeurs</a:t>
            </a:r>
            <a:br>
              <a:rPr lang="en" sz="1500"/>
            </a:br>
            <a:r>
              <a:rPr lang="en" sz="1500"/>
              <a:t>(peu de parallélisation)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Grosse mémoire (RAM)</a:t>
            </a:r>
            <a:endParaRPr sz="1500"/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 b="29418" l="0" r="0" t="0"/>
          <a:stretch/>
        </p:blipFill>
        <p:spPr>
          <a:xfrm>
            <a:off x="1728625" y="1087175"/>
            <a:ext cx="5287549" cy="1949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4700175" y="3106425"/>
            <a:ext cx="3426000" cy="11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Grand</a:t>
            </a:r>
            <a:r>
              <a:rPr lang="en" sz="1500"/>
              <a:t> nombre de coeurs</a:t>
            </a:r>
            <a:br>
              <a:rPr lang="en" sz="1500"/>
            </a:br>
            <a:r>
              <a:rPr lang="en" sz="1500"/>
              <a:t>(beaucoup de </a:t>
            </a:r>
            <a:r>
              <a:rPr lang="en" sz="1500"/>
              <a:t>parallélisation</a:t>
            </a:r>
            <a:r>
              <a:rPr lang="en" sz="1500"/>
              <a:t>)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Petite mémoire (mémoire intégrée)</a:t>
            </a:r>
            <a:endParaRPr sz="1500"/>
          </a:p>
        </p:txBody>
      </p:sp>
      <p:sp>
        <p:nvSpPr>
          <p:cNvPr id="107" name="Google Shape;107;p19"/>
          <p:cNvSpPr txBox="1"/>
          <p:nvPr/>
        </p:nvSpPr>
        <p:spPr>
          <a:xfrm>
            <a:off x="1160900" y="4503300"/>
            <a:ext cx="6719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Ici on parle de la mémoire </a:t>
            </a:r>
            <a:r>
              <a:rPr lang="en" sz="1800">
                <a:solidFill>
                  <a:schemeClr val="dk2"/>
                </a:solidFill>
              </a:rPr>
              <a:t>accessible</a:t>
            </a:r>
            <a:r>
              <a:rPr lang="en" sz="1800">
                <a:solidFill>
                  <a:schemeClr val="dk2"/>
                </a:solidFill>
              </a:rPr>
              <a:t> </a:t>
            </a:r>
            <a:r>
              <a:rPr b="1" lang="en" sz="1800">
                <a:solidFill>
                  <a:schemeClr val="dk2"/>
                </a:solidFill>
              </a:rPr>
              <a:t>'sans'</a:t>
            </a:r>
            <a:r>
              <a:rPr lang="en" sz="1800">
                <a:solidFill>
                  <a:schemeClr val="dk2"/>
                </a:solidFill>
              </a:rPr>
              <a:t> communication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Rappel: apprentissage profond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825" y="1983150"/>
            <a:ext cx="6440900" cy="220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 rotWithShape="1">
          <a:blip r:embed="rId4">
            <a:alphaModFix/>
          </a:blip>
          <a:srcRect b="79587" l="42093" r="50891" t="9424"/>
          <a:stretch/>
        </p:blipFill>
        <p:spPr>
          <a:xfrm>
            <a:off x="974476" y="2393800"/>
            <a:ext cx="364351" cy="35587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/>
        </p:nvSpPr>
        <p:spPr>
          <a:xfrm>
            <a:off x="7736425" y="2800300"/>
            <a:ext cx="1095900" cy="453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"Maison"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 rotWithShape="1">
          <a:blip r:embed="rId5">
            <a:alphaModFix/>
          </a:blip>
          <a:srcRect b="72682" l="52832" r="0" t="0"/>
          <a:stretch/>
        </p:blipFill>
        <p:spPr>
          <a:xfrm>
            <a:off x="311700" y="3676875"/>
            <a:ext cx="1311853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 rotWithShape="1">
          <a:blip r:embed="rId5">
            <a:alphaModFix/>
          </a:blip>
          <a:srcRect b="72682" l="63566" r="0" t="0"/>
          <a:stretch/>
        </p:blipFill>
        <p:spPr>
          <a:xfrm>
            <a:off x="6584001" y="3444675"/>
            <a:ext cx="1013326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 rotWithShape="1">
          <a:blip r:embed="rId5">
            <a:alphaModFix/>
          </a:blip>
          <a:srcRect b="72682" l="91634" r="1967" t="10342"/>
          <a:stretch/>
        </p:blipFill>
        <p:spPr>
          <a:xfrm>
            <a:off x="7736426" y="2449175"/>
            <a:ext cx="177950" cy="35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 rotWithShape="1">
          <a:blip r:embed="rId5">
            <a:alphaModFix/>
          </a:blip>
          <a:srcRect b="72682" l="79157" r="14444" t="10342"/>
          <a:stretch/>
        </p:blipFill>
        <p:spPr>
          <a:xfrm>
            <a:off x="1109975" y="2093300"/>
            <a:ext cx="177950" cy="35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 rotWithShape="1">
          <a:blip r:embed="rId5">
            <a:alphaModFix/>
          </a:blip>
          <a:srcRect b="76316" l="68499" r="10792" t="6708"/>
          <a:stretch/>
        </p:blipFill>
        <p:spPr>
          <a:xfrm>
            <a:off x="6202723" y="1977063"/>
            <a:ext cx="575951" cy="35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Parallélismes</a:t>
            </a:r>
            <a:r>
              <a:rPr lang="en"/>
              <a:t> des cartes graphiques:</a:t>
            </a:r>
            <a:endParaRPr/>
          </a:p>
        </p:txBody>
      </p:sp>
      <p:sp>
        <p:nvSpPr>
          <p:cNvPr id="126" name="Google Shape;126;p21"/>
          <p:cNvSpPr txBox="1"/>
          <p:nvPr/>
        </p:nvSpPr>
        <p:spPr>
          <a:xfrm>
            <a:off x="110175" y="4804800"/>
            <a:ext cx="5448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https://www.telesens.co/2017/12/25/understanding-data-parallelism-in-machine-learning/</a:t>
            </a:r>
            <a:endParaRPr sz="1000"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683" y="1415099"/>
            <a:ext cx="5193999" cy="3238783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/>
          <p:nvPr/>
        </p:nvSpPr>
        <p:spPr>
          <a:xfrm>
            <a:off x="2573849" y="2335417"/>
            <a:ext cx="368674" cy="91541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4397810" y="2335417"/>
            <a:ext cx="368674" cy="91541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1"/>
          <p:cNvSpPr/>
          <p:nvPr/>
        </p:nvSpPr>
        <p:spPr>
          <a:xfrm>
            <a:off x="6221772" y="2335417"/>
            <a:ext cx="368674" cy="91541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1"/>
          <p:cNvSpPr/>
          <p:nvPr/>
        </p:nvSpPr>
        <p:spPr>
          <a:xfrm>
            <a:off x="2802499" y="1987867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1"/>
          <p:cNvSpPr/>
          <p:nvPr/>
        </p:nvSpPr>
        <p:spPr>
          <a:xfrm>
            <a:off x="4666575" y="2243924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1"/>
          <p:cNvSpPr/>
          <p:nvPr/>
        </p:nvSpPr>
        <p:spPr>
          <a:xfrm>
            <a:off x="6221761" y="2029992"/>
            <a:ext cx="368700" cy="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/>
          <p:nvPr/>
        </p:nvSpPr>
        <p:spPr>
          <a:xfrm>
            <a:off x="2618300" y="2120175"/>
            <a:ext cx="4067400" cy="3390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1"/>
          <p:cNvSpPr/>
          <p:nvPr/>
        </p:nvSpPr>
        <p:spPr>
          <a:xfrm>
            <a:off x="2802500" y="268165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1"/>
          <p:cNvSpPr/>
          <p:nvPr/>
        </p:nvSpPr>
        <p:spPr>
          <a:xfrm>
            <a:off x="4555100" y="268165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1"/>
          <p:cNvSpPr/>
          <p:nvPr/>
        </p:nvSpPr>
        <p:spPr>
          <a:xfrm>
            <a:off x="6335775" y="2723900"/>
            <a:ext cx="891900" cy="480600"/>
          </a:xfrm>
          <a:prstGeom prst="rect">
            <a:avLst/>
          </a:prstGeom>
          <a:solidFill>
            <a:srgbClr val="EA9999">
              <a:alpha val="310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Parallélismes des cartes graphiques: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311700" y="1152475"/>
            <a:ext cx="7789200" cy="15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 sz="1600"/>
              <a:t>P</a:t>
            </a:r>
            <a:r>
              <a:rPr lang="en" sz="1600"/>
              <a:t>arallélisme de</a:t>
            </a:r>
            <a:r>
              <a:rPr lang="en" sz="1600"/>
              <a:t> la multiplications matricielles h</a:t>
            </a:r>
            <a:r>
              <a:rPr baseline="-25000" lang="en" sz="1600"/>
              <a:t>t+1</a:t>
            </a:r>
            <a:r>
              <a:rPr lang="en" sz="1600"/>
              <a:t> = 𝝈(Ah</a:t>
            </a:r>
            <a:r>
              <a:rPr baseline="-25000" lang="en" sz="1600"/>
              <a:t>t</a:t>
            </a:r>
            <a:r>
              <a:rPr lang="en" sz="1600"/>
              <a:t>) </a:t>
            </a:r>
            <a:br>
              <a:rPr lang="en" sz="1600"/>
            </a:br>
            <a:r>
              <a:rPr lang="en" sz="1400"/>
              <a:t>(chaque coordonnée de </a:t>
            </a:r>
            <a:r>
              <a:rPr lang="en" sz="1400"/>
              <a:t>h</a:t>
            </a:r>
            <a:r>
              <a:rPr baseline="-25000" lang="en" sz="1400"/>
              <a:t>t+1</a:t>
            </a:r>
            <a:r>
              <a:rPr lang="en" sz="1400"/>
              <a:t> peut </a:t>
            </a:r>
            <a:r>
              <a:rPr lang="en" sz="1400"/>
              <a:t>être calculée </a:t>
            </a:r>
            <a:r>
              <a:rPr lang="en" sz="1400"/>
              <a:t>indépendamment</a:t>
            </a:r>
            <a:r>
              <a:rPr lang="en" sz="1400"/>
              <a:t>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- Parallélisme des calculs des gradients:</a:t>
            </a:r>
            <a:br>
              <a:rPr lang="en" sz="1600"/>
            </a:br>
            <a:r>
              <a:rPr lang="en" sz="1400"/>
              <a:t>(Chaque</a:t>
            </a:r>
            <a:r>
              <a:rPr lang="en" sz="1600"/>
              <a:t>                          </a:t>
            </a:r>
            <a:r>
              <a:rPr lang="en" sz="1400"/>
              <a:t>peut être calculé </a:t>
            </a:r>
            <a:r>
              <a:rPr lang="en" sz="1400"/>
              <a:t>indépendamment</a:t>
            </a:r>
            <a:r>
              <a:rPr lang="en" sz="1400"/>
              <a:t> pour chaque paire entrée-sortie)</a:t>
            </a:r>
            <a:endParaRPr sz="1400"/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825" y="2821350"/>
            <a:ext cx="6440900" cy="220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 rotWithShape="1">
          <a:blip r:embed="rId4">
            <a:alphaModFix/>
          </a:blip>
          <a:srcRect b="79587" l="42093" r="50891" t="9424"/>
          <a:stretch/>
        </p:blipFill>
        <p:spPr>
          <a:xfrm>
            <a:off x="974476" y="3232000"/>
            <a:ext cx="364351" cy="35587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 txBox="1"/>
          <p:nvPr/>
        </p:nvSpPr>
        <p:spPr>
          <a:xfrm>
            <a:off x="7736425" y="3638500"/>
            <a:ext cx="1095900" cy="453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"Maison"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47" name="Google Shape;147;p22"/>
          <p:cNvPicPr preferRelativeResize="0"/>
          <p:nvPr/>
        </p:nvPicPr>
        <p:blipFill rotWithShape="1">
          <a:blip r:embed="rId5">
            <a:alphaModFix/>
          </a:blip>
          <a:srcRect b="72682" l="52832" r="0" t="0"/>
          <a:stretch/>
        </p:blipFill>
        <p:spPr>
          <a:xfrm>
            <a:off x="311700" y="4515075"/>
            <a:ext cx="1311853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 rotWithShape="1">
          <a:blip r:embed="rId5">
            <a:alphaModFix/>
          </a:blip>
          <a:srcRect b="72682" l="63566" r="0" t="0"/>
          <a:stretch/>
        </p:blipFill>
        <p:spPr>
          <a:xfrm>
            <a:off x="6584001" y="4282875"/>
            <a:ext cx="1013326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 rotWithShape="1">
          <a:blip r:embed="rId5">
            <a:alphaModFix/>
          </a:blip>
          <a:srcRect b="72682" l="91634" r="1967" t="10342"/>
          <a:stretch/>
        </p:blipFill>
        <p:spPr>
          <a:xfrm>
            <a:off x="7736426" y="3287375"/>
            <a:ext cx="177950" cy="35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b="72682" l="79157" r="14444" t="10342"/>
          <a:stretch/>
        </p:blipFill>
        <p:spPr>
          <a:xfrm>
            <a:off x="1109975" y="2931500"/>
            <a:ext cx="177950" cy="35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 rotWithShape="1">
          <a:blip r:embed="rId5">
            <a:alphaModFix/>
          </a:blip>
          <a:srcRect b="76316" l="68499" r="10792" t="6708"/>
          <a:stretch/>
        </p:blipFill>
        <p:spPr>
          <a:xfrm>
            <a:off x="6202723" y="2815263"/>
            <a:ext cx="575951" cy="35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 rotWithShape="1">
          <a:blip r:embed="rId5">
            <a:alphaModFix/>
          </a:blip>
          <a:srcRect b="72682" l="52832" r="0" t="0"/>
          <a:stretch/>
        </p:blipFill>
        <p:spPr>
          <a:xfrm>
            <a:off x="1159000" y="2084050"/>
            <a:ext cx="1311853" cy="57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